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8" r:id="rId5"/>
    <p:sldId id="335" r:id="rId6"/>
    <p:sldId id="336" r:id="rId7"/>
    <p:sldId id="337" r:id="rId8"/>
    <p:sldId id="338" r:id="rId9"/>
    <p:sldId id="339" r:id="rId10"/>
    <p:sldId id="340" r:id="rId11"/>
    <p:sldId id="341" r:id="rId12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DD041BA-4AFA-4F13-82BC-781365038C0F}" type="datetime1">
              <a:rPr lang="es-ES" smtClean="0"/>
              <a:t>30/08/2022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C3086C9-2826-46AE-BD8E-F12CB3F9C8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CDDB5A2-E9D4-4263-9451-16E1E8A66259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FAD0BC5-116C-42CF-8B28-245F66D5066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8882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FAD0BC5-116C-42CF-8B28-245F66D50665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7500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rtlCol="0" anchor="b">
            <a:noAutofit/>
          </a:bodyPr>
          <a:lstStyle>
            <a:lvl1pPr algn="r">
              <a:defRPr sz="5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9C4F06-3B18-4450-8B5C-B6AF0DDC1F93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rtlCol="0" anchor="b">
            <a:normAutofit/>
          </a:bodyPr>
          <a:lstStyle>
            <a:lvl1pPr>
              <a:defRPr sz="24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A5A5C0-0742-4BAF-A95B-E31DBCF725E0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14168C6-B521-419C-B633-C989CA8C2FB2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27856" y="609598"/>
            <a:ext cx="8718877" cy="3036061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del título del patrón</a:t>
            </a:r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D51705-F3ED-4B2B-9471-CD8F1DB522AA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72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72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284CCC-4056-4570-8AEA-229DEE3B12F8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C28A65-5BEE-4ADB-A5D5-FD0548AD2D25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EE06BA-6AC2-4F76-ABCF-8AC03FF29507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FDC4E1-CD82-4576-A68D-23C747E06000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 rtlCol="0"/>
          <a:lstStyle/>
          <a:p>
            <a:pPr rtl="0"/>
            <a:fld id="{6E118DC5-BEF0-4E53-B12A-53F5EFA97F0A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rtlCol="0" anchor="t"/>
          <a:lstStyle>
            <a:lvl1pPr algn="ctr">
              <a:defRPr/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38B830-4E13-48E9-A174-2A0024B11C61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rtlCol="0" anchor="ctr">
            <a:normAutofit/>
          </a:bodyPr>
          <a:lstStyle>
            <a:lvl1pPr algn="r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14CF09-BEA9-4757-9980-E99B729AE1F1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4C2663-CFA7-4042-A682-EEEA2E2604DA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024F09-AB3F-4BA8-9ECC-D65A50F28CD5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2CB20F-B561-49B0-BC31-C8ACCAE24B8D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588806-B258-4010-9532-0211BFB15C20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4685846" y="2336873"/>
            <a:ext cx="5608336" cy="3599313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el estilo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22" y="2336872"/>
            <a:ext cx="3790078" cy="359931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D862A7F-3772-4176-9089-87E19DB48C38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0323" y="2336873"/>
            <a:ext cx="3876256" cy="3599315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51AAC7-DB46-4328-BC35-DDB5193FF632}" type="datetime1">
              <a:rPr lang="es-ES" noProof="0" smtClean="0"/>
              <a:t>30/08/2022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s-ES" noProof="0" smtClean="0"/>
              <a:t>‹Nº›</a:t>
            </a:fld>
            <a:endParaRPr lang="es-E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6A80AEF-1058-4D07-A120-45C86EB1FB53}" type="datetime1">
              <a:rPr lang="es-ES" noProof="0" smtClean="0"/>
              <a:t>30/08/2022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abstracta geométrica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ctángulo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02667"/>
            <a:ext cx="8133478" cy="940240"/>
          </a:xfrm>
        </p:spPr>
        <p:txBody>
          <a:bodyPr rtlCol="0">
            <a:normAutofit/>
          </a:bodyPr>
          <a:lstStyle/>
          <a:p>
            <a:r>
              <a:rPr lang="es-ES" sz="4800" noProof="1"/>
              <a:t>Creación base datos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 rtlCol="0">
            <a:normAutofit/>
          </a:bodyPr>
          <a:lstStyle/>
          <a:p>
            <a:pPr rtl="0"/>
            <a:r>
              <a:rPr lang="es-ES" sz="1800" noProof="1"/>
              <a:t>Antonio López-Alanís Fernández</a:t>
            </a: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pic>
        <p:nvPicPr>
          <p:cNvPr id="5" name="Imagen 4" descr="Logotipo&#10;&#10;Descripción generada automáticamente con confianza baja">
            <a:extLst>
              <a:ext uri="{FF2B5EF4-FFF2-40B4-BE49-F238E27FC236}">
                <a16:creationId xmlns:a16="http://schemas.microsoft.com/office/drawing/2014/main" id="{90538D86-AAAF-4577-5AE5-12961606AF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3435" y="4592873"/>
            <a:ext cx="973667" cy="97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upo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ángulo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1"/>
            </a:p>
          </p:txBody>
        </p:sp>
        <p:pic>
          <p:nvPicPr>
            <p:cNvPr id="73" name="Imagen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 rtlCol="0">
            <a:normAutofit fontScale="92500" lnSpcReduction="10000"/>
          </a:bodyPr>
          <a:lstStyle/>
          <a:p>
            <a:pPr rtl="0">
              <a:lnSpc>
                <a:spcPct val="100000"/>
              </a:lnSpc>
            </a:pPr>
            <a:r>
              <a:rPr lang="es-ES" sz="2000" noProof="1"/>
              <a:t>8 archivos .csv para construir base de datos</a:t>
            </a:r>
          </a:p>
          <a:p>
            <a:pPr rtl="0">
              <a:lnSpc>
                <a:spcPct val="100000"/>
              </a:lnSpc>
            </a:pPr>
            <a:r>
              <a:rPr lang="es-ES" sz="2000" noProof="1"/>
              <a:t>Eliminación columna recurrente “last_update” con valores iguales </a:t>
            </a:r>
          </a:p>
          <a:p>
            <a:pPr rtl="0">
              <a:lnSpc>
                <a:spcPct val="100000"/>
              </a:lnSpc>
            </a:pPr>
            <a:r>
              <a:rPr lang="es-ES" sz="2000" noProof="1"/>
              <a:t>Sustitución de columnas “first_name” y “last_name” por nombre completo para usar como clave principal en SQL</a:t>
            </a:r>
          </a:p>
          <a:p>
            <a:pPr rtl="0">
              <a:lnSpc>
                <a:spcPct val="100000"/>
              </a:lnSpc>
            </a:pPr>
            <a:r>
              <a:rPr lang="es-ES" sz="2000" noProof="1"/>
              <a:t>Ajuste columna descripción película</a:t>
            </a:r>
          </a:p>
          <a:p>
            <a:pPr rtl="0">
              <a:lnSpc>
                <a:spcPct val="100000"/>
              </a:lnSpc>
            </a:pPr>
            <a:r>
              <a:rPr lang="es-ES" sz="2000" noProof="1"/>
              <a:t>Eliminación columna “original_language”</a:t>
            </a:r>
          </a:p>
          <a:p>
            <a:pPr rtl="0">
              <a:lnSpc>
                <a:spcPct val="100000"/>
              </a:lnSpc>
            </a:pPr>
            <a:r>
              <a:rPr lang="es-ES" sz="2000" noProof="1"/>
              <a:t>Ninguna eliminación de nulos pues todas las filas contienen algo de información</a:t>
            </a:r>
          </a:p>
          <a:p>
            <a:pPr rtl="0">
              <a:lnSpc>
                <a:spcPct val="100000"/>
              </a:lnSpc>
            </a:pPr>
            <a:endParaRPr lang="es-ES" sz="2000" noProof="1"/>
          </a:p>
        </p:txBody>
      </p:sp>
      <p:pic>
        <p:nvPicPr>
          <p:cNvPr id="10" name="Imagen 9" descr="imagen abstracta geométrica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ángulo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 rtlCol="0">
            <a:normAutofit/>
          </a:bodyPr>
          <a:lstStyle/>
          <a:p>
            <a:pPr rtl="0"/>
            <a:r>
              <a:rPr lang="es-ES" noProof="1"/>
              <a:t>Limpieza de los datos</a:t>
            </a:r>
          </a:p>
        </p:txBody>
      </p:sp>
      <p:pic>
        <p:nvPicPr>
          <p:cNvPr id="77" name="Imagen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398CC7A-8869-B15D-901A-347CF936AC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7550" y="2276775"/>
            <a:ext cx="4474128" cy="381850"/>
          </a:xfrm>
          <a:prstGeom prst="rect">
            <a:avLst/>
          </a:prstGeom>
        </p:spPr>
      </p:pic>
      <p:pic>
        <p:nvPicPr>
          <p:cNvPr id="7" name="Imagen 6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BE477CAF-AB2B-D30D-7AEC-8F084E423D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2572" y="3055940"/>
            <a:ext cx="5204084" cy="1347671"/>
          </a:xfrm>
          <a:prstGeom prst="rect">
            <a:avLst/>
          </a:prstGeom>
        </p:spPr>
      </p:pic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EEDE5A53-2076-2AAC-B822-7D5F955D17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20718" y="4845748"/>
            <a:ext cx="3443386" cy="1277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A8A3A8-36A1-6AAB-3991-DD358F2A2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Diseño de la base de datos en SQL (ERR)</a:t>
            </a:r>
          </a:p>
        </p:txBody>
      </p:sp>
      <p:pic>
        <p:nvPicPr>
          <p:cNvPr id="8" name="Imagen 7" descr="Diagrama&#10;&#10;Descripción generada automáticamente">
            <a:extLst>
              <a:ext uri="{FF2B5EF4-FFF2-40B4-BE49-F238E27FC236}">
                <a16:creationId xmlns:a16="http://schemas.microsoft.com/office/drawing/2014/main" id="{D8B3B785-E909-ADE3-5365-BF70D6578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016" y="2126973"/>
            <a:ext cx="7457968" cy="458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68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FA1916-AF75-6371-0927-68800A81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anchor="ctr">
            <a:normAutofit/>
          </a:bodyPr>
          <a:lstStyle/>
          <a:p>
            <a:pPr algn="ctr"/>
            <a:r>
              <a:rPr lang="es-ES" dirty="0" err="1"/>
              <a:t>Queries</a:t>
            </a:r>
            <a:r>
              <a:rPr lang="es-ES" dirty="0"/>
              <a:t> I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AF1876A-0EAE-7142-7A93-1D2D737B6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Actores</a:t>
            </a:r>
            <a:r>
              <a:rPr lang="en-US" dirty="0"/>
              <a:t> (199)</a:t>
            </a:r>
          </a:p>
        </p:txBody>
      </p:sp>
      <p:pic>
        <p:nvPicPr>
          <p:cNvPr id="10" name="Marcador de contenido 9" descr="Interfaz de usuario gráfica, Texto, Aplicación, Word&#10;&#10;Descripción generada automáticamente">
            <a:extLst>
              <a:ext uri="{FF2B5EF4-FFF2-40B4-BE49-F238E27FC236}">
                <a16:creationId xmlns:a16="http://schemas.microsoft.com/office/drawing/2014/main" id="{24AF5788-73B2-8487-1103-651F030A1D7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43763" y="3827993"/>
            <a:ext cx="3797499" cy="1410500"/>
          </a:xfrm>
        </p:spPr>
      </p:pic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B8B8DA0-FF2D-F444-0080-90960B5278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Tabla</a:t>
            </a:r>
            <a:r>
              <a:rPr lang="en-US" dirty="0"/>
              <a:t> </a:t>
            </a:r>
            <a:r>
              <a:rPr lang="en-US" dirty="0" err="1"/>
              <a:t>actores</a:t>
            </a:r>
            <a:r>
              <a:rPr lang="en-US" dirty="0"/>
              <a:t> con </a:t>
            </a:r>
            <a:r>
              <a:rPr lang="en-US" dirty="0" err="1"/>
              <a:t>películas</a:t>
            </a:r>
            <a:r>
              <a:rPr lang="en-US" dirty="0"/>
              <a:t> (1000 </a:t>
            </a:r>
            <a:r>
              <a:rPr lang="en-US" dirty="0" err="1"/>
              <a:t>filas</a:t>
            </a:r>
            <a:r>
              <a:rPr lang="en-US" dirty="0"/>
              <a:t>)</a:t>
            </a:r>
          </a:p>
        </p:txBody>
      </p:sp>
      <p:pic>
        <p:nvPicPr>
          <p:cNvPr id="14" name="Marcador de contenido 13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1979C701-847F-C34D-A886-751B1CCE5BB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820154" y="3244028"/>
            <a:ext cx="4342206" cy="2579723"/>
          </a:xfrm>
        </p:spPr>
      </p:pic>
    </p:spTree>
    <p:extLst>
      <p:ext uri="{BB962C8B-B14F-4D97-AF65-F5344CB8AC3E}">
        <p14:creationId xmlns:p14="http://schemas.microsoft.com/office/powerpoint/2010/main" val="3158473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FA1916-AF75-6371-0927-68800A81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anchor="ctr">
            <a:normAutofit/>
          </a:bodyPr>
          <a:lstStyle/>
          <a:p>
            <a:pPr algn="ctr"/>
            <a:r>
              <a:rPr lang="es-ES" dirty="0" err="1"/>
              <a:t>Queries</a:t>
            </a:r>
            <a:r>
              <a:rPr lang="es-ES" dirty="0"/>
              <a:t> II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AF1876A-0EAE-7142-7A93-1D2D737B6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/>
              <a:t>Actores</a:t>
            </a:r>
            <a:r>
              <a:rPr lang="en-US" dirty="0"/>
              <a:t> que no </a:t>
            </a:r>
            <a:r>
              <a:rPr lang="en-US" dirty="0" err="1"/>
              <a:t>salen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ninguna</a:t>
            </a:r>
            <a:r>
              <a:rPr lang="en-US" dirty="0"/>
              <a:t> </a:t>
            </a:r>
            <a:r>
              <a:rPr lang="en-US" dirty="0" err="1"/>
              <a:t>película</a:t>
            </a:r>
            <a:r>
              <a:rPr lang="en-US" dirty="0"/>
              <a:t>  (160 </a:t>
            </a:r>
            <a:r>
              <a:rPr lang="en-US" dirty="0" err="1"/>
              <a:t>filas</a:t>
            </a:r>
            <a:r>
              <a:rPr lang="en-US" dirty="0"/>
              <a:t>)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B8B8DA0-FF2D-F444-0080-90960B5278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/>
              <a:t>Películas</a:t>
            </a:r>
            <a:r>
              <a:rPr lang="en-US" dirty="0"/>
              <a:t> con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contenido</a:t>
            </a:r>
            <a:r>
              <a:rPr lang="en-US" dirty="0"/>
              <a:t> extra (160 </a:t>
            </a:r>
            <a:r>
              <a:rPr lang="en-US" dirty="0" err="1"/>
              <a:t>filas</a:t>
            </a:r>
            <a:r>
              <a:rPr lang="en-US" dirty="0"/>
              <a:t> con 4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contenido</a:t>
            </a:r>
            <a:r>
              <a:rPr lang="en-US" dirty="0"/>
              <a:t>)</a:t>
            </a:r>
          </a:p>
        </p:txBody>
      </p:sp>
      <p:pic>
        <p:nvPicPr>
          <p:cNvPr id="13" name="Marcador de contenido 1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182AA1DC-35DD-F596-F33B-1E47492D0C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62679" y="3429000"/>
            <a:ext cx="3359668" cy="2905125"/>
          </a:xfrm>
        </p:spPr>
      </p:pic>
      <p:pic>
        <p:nvPicPr>
          <p:cNvPr id="16" name="Marcador de contenido 15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D3108149-E6ED-8F7D-E39D-859D6BD379B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310238" y="4252494"/>
            <a:ext cx="5493860" cy="1258135"/>
          </a:xfrm>
        </p:spPr>
      </p:pic>
    </p:spTree>
    <p:extLst>
      <p:ext uri="{BB962C8B-B14F-4D97-AF65-F5344CB8AC3E}">
        <p14:creationId xmlns:p14="http://schemas.microsoft.com/office/powerpoint/2010/main" val="2778788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FA1916-AF75-6371-0927-68800A81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anchor="ctr">
            <a:normAutofit/>
          </a:bodyPr>
          <a:lstStyle/>
          <a:p>
            <a:pPr algn="ctr"/>
            <a:r>
              <a:rPr lang="es-ES" dirty="0" err="1"/>
              <a:t>Queries</a:t>
            </a:r>
            <a:r>
              <a:rPr lang="es-ES" dirty="0"/>
              <a:t> III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AF1876A-0EAE-7142-7A93-1D2D737B6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>
            <a:normAutofit/>
          </a:bodyPr>
          <a:lstStyle/>
          <a:p>
            <a:r>
              <a:rPr lang="en-US" dirty="0"/>
              <a:t>Top 10 </a:t>
            </a:r>
            <a:r>
              <a:rPr lang="en-US" dirty="0" err="1"/>
              <a:t>películas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cortas</a:t>
            </a:r>
            <a:endParaRPr lang="en-US" dirty="0"/>
          </a:p>
        </p:txBody>
      </p:sp>
      <p:pic>
        <p:nvPicPr>
          <p:cNvPr id="6" name="Marcador de contenido 5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B2E3AD6A-9AD0-31B5-E9F8-D4C4D195EB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15460" y="3428998"/>
            <a:ext cx="3054105" cy="2905125"/>
          </a:xfrm>
        </p:spPr>
      </p:pic>
      <p:pic>
        <p:nvPicPr>
          <p:cNvPr id="15" name="Marcador de contenido 14" descr="Tabla, Excel&#10;&#10;Descripción generada automáticamente">
            <a:extLst>
              <a:ext uri="{FF2B5EF4-FFF2-40B4-BE49-F238E27FC236}">
                <a16:creationId xmlns:a16="http://schemas.microsoft.com/office/drawing/2014/main" id="{9D0A3864-31DE-411D-328A-C06C7217732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75681" y="3086942"/>
            <a:ext cx="4958757" cy="3017829"/>
          </a:xfrm>
        </p:spPr>
      </p:pic>
    </p:spTree>
    <p:extLst>
      <p:ext uri="{BB962C8B-B14F-4D97-AF65-F5344CB8AC3E}">
        <p14:creationId xmlns:p14="http://schemas.microsoft.com/office/powerpoint/2010/main" val="4053835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FA1916-AF75-6371-0927-68800A817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 anchor="ctr">
            <a:normAutofit/>
          </a:bodyPr>
          <a:lstStyle/>
          <a:p>
            <a:pPr algn="ctr"/>
            <a:r>
              <a:rPr lang="es-ES" dirty="0" err="1"/>
              <a:t>Queries</a:t>
            </a:r>
            <a:r>
              <a:rPr lang="es-ES" dirty="0"/>
              <a:t> IV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AF1876A-0EAE-7142-7A93-1D2D737B6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Top 10 </a:t>
            </a:r>
            <a:r>
              <a:rPr lang="en-US" dirty="0" err="1"/>
              <a:t>actores</a:t>
            </a:r>
            <a:r>
              <a:rPr lang="en-US" dirty="0"/>
              <a:t> que </a:t>
            </a:r>
            <a:r>
              <a:rPr lang="en-US" dirty="0" err="1"/>
              <a:t>aparecen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películas</a:t>
            </a:r>
            <a:endParaRPr lang="en-US" dirty="0"/>
          </a:p>
        </p:txBody>
      </p:sp>
      <p:pic>
        <p:nvPicPr>
          <p:cNvPr id="8" name="Marcador de contenido 7" descr="Tabla&#10;&#10;Descripción generada automáticamente">
            <a:extLst>
              <a:ext uri="{FF2B5EF4-FFF2-40B4-BE49-F238E27FC236}">
                <a16:creationId xmlns:a16="http://schemas.microsoft.com/office/drawing/2014/main" id="{26CDD235-56E1-010B-A73F-9A8D799E897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272223" y="2845722"/>
            <a:ext cx="3460880" cy="3283049"/>
          </a:xfrm>
        </p:spPr>
      </p:pic>
      <p:pic>
        <p:nvPicPr>
          <p:cNvPr id="12" name="Marcador de contenido 11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C8EC8532-2BE5-FD75-AE89-E968211A5E2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71759" y="3198181"/>
            <a:ext cx="4341507" cy="3164907"/>
          </a:xfrm>
        </p:spPr>
      </p:pic>
    </p:spTree>
    <p:extLst>
      <p:ext uri="{BB962C8B-B14F-4D97-AF65-F5344CB8AC3E}">
        <p14:creationId xmlns:p14="http://schemas.microsoft.com/office/powerpoint/2010/main" val="2172827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B6A1914-5EB8-277A-A478-2B93DA668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/>
          <a:p>
            <a:r>
              <a:rPr lang="en-US" dirty="0"/>
              <a:t>FIN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E5D85DD-27DF-BCD5-3DB1-1019827D7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47994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66_TF11161285.potx" id="{7325A28F-9247-498D-87B6-0BF3CD31B6DD}" vid="{40543C41-23B4-4E6D-9C45-DEE328816E2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Berlín</Template>
  <TotalTime>58</TotalTime>
  <Words>151</Words>
  <Application>Microsoft Office PowerPoint</Application>
  <PresentationFormat>Panorámica</PresentationFormat>
  <Paragraphs>23</Paragraphs>
  <Slides>8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Trebuchet MS</vt:lpstr>
      <vt:lpstr>Berlín</vt:lpstr>
      <vt:lpstr>Creación base datos</vt:lpstr>
      <vt:lpstr>Limpieza de los datos</vt:lpstr>
      <vt:lpstr>Diseño de la base de datos en SQL (ERR)</vt:lpstr>
      <vt:lpstr>Queries I</vt:lpstr>
      <vt:lpstr>Queries II</vt:lpstr>
      <vt:lpstr>Queries III</vt:lpstr>
      <vt:lpstr>Queries IV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Creación base datos SQL</dc:title>
  <dc:creator>Eloy López-Alanís Fernández</dc:creator>
  <cp:lastModifiedBy>Eloy López-Alanís Fernández</cp:lastModifiedBy>
  <cp:revision>11</cp:revision>
  <dcterms:created xsi:type="dcterms:W3CDTF">2022-08-29T21:10:05Z</dcterms:created>
  <dcterms:modified xsi:type="dcterms:W3CDTF">2022-08-30T07:09:37Z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